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18"/>
  </p:notesMasterIdLst>
  <p:sldIdLst>
    <p:sldId id="256" r:id="rId2"/>
    <p:sldId id="269" r:id="rId3"/>
    <p:sldId id="257" r:id="rId4"/>
    <p:sldId id="259" r:id="rId5"/>
    <p:sldId id="261" r:id="rId6"/>
    <p:sldId id="271" r:id="rId7"/>
    <p:sldId id="258" r:id="rId8"/>
    <p:sldId id="260" r:id="rId9"/>
    <p:sldId id="262" r:id="rId10"/>
    <p:sldId id="268" r:id="rId11"/>
    <p:sldId id="263" r:id="rId12"/>
    <p:sldId id="264" r:id="rId13"/>
    <p:sldId id="265" r:id="rId14"/>
    <p:sldId id="266" r:id="rId15"/>
    <p:sldId id="267" r:id="rId16"/>
    <p:sldId id="270"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3712" autoAdjust="0"/>
  </p:normalViewPr>
  <p:slideViewPr>
    <p:cSldViewPr snapToGrid="0">
      <p:cViewPr varScale="1">
        <p:scale>
          <a:sx n="58" d="100"/>
          <a:sy n="58" d="100"/>
        </p:scale>
        <p:origin x="114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726993-99BC-47BC-A94F-1B21A35F5DAA}" type="datetimeFigureOut">
              <a:rPr lang="en-US" smtClean="0"/>
              <a:t>11/27/2017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F02583-BB75-4D71-BD84-9DC119A9B184}" type="slidenum">
              <a:rPr lang="en-US" smtClean="0"/>
              <a:t>‹#›</a:t>
            </a:fld>
            <a:endParaRPr lang="en-US"/>
          </a:p>
        </p:txBody>
      </p:sp>
    </p:spTree>
    <p:extLst>
      <p:ext uri="{BB962C8B-B14F-4D97-AF65-F5344CB8AC3E}">
        <p14:creationId xmlns:p14="http://schemas.microsoft.com/office/powerpoint/2010/main" val="1281532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ncbi.nlm.nih.gov/pubmed/20071648"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www.hsph.harvard.edu/news/press-releases/higher-blood-omega-3s-associated-with-lower-risk-of-dying-among-older-adults/" TargetMode="External"/><Relationship Id="rId4" Type="http://schemas.openxmlformats.org/officeDocument/2006/relationships/hyperlink" Target="https://www.hsph.harvard.edu/nutritionsource/2014/05/15/saturated-or-not-does-type-of-fat-matter/"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F02583-BB75-4D71-BD84-9DC119A9B184}" type="slidenum">
              <a:rPr lang="en-US" smtClean="0"/>
              <a:t>4</a:t>
            </a:fld>
            <a:endParaRPr lang="en-US"/>
          </a:p>
        </p:txBody>
      </p:sp>
    </p:spTree>
    <p:extLst>
      <p:ext uri="{BB962C8B-B14F-4D97-AF65-F5344CB8AC3E}">
        <p14:creationId xmlns:p14="http://schemas.microsoft.com/office/powerpoint/2010/main" val="2642575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i="0" kern="1200" dirty="0" smtClean="0">
                <a:solidFill>
                  <a:schemeClr val="tx1"/>
                </a:solidFill>
                <a:effectLst/>
                <a:latin typeface="+mn-lt"/>
                <a:ea typeface="+mn-ea"/>
                <a:cs typeface="+mn-cs"/>
              </a:rPr>
              <a:t>Saturated fat</a:t>
            </a:r>
          </a:p>
          <a:p>
            <a:pPr fontAlgn="base"/>
            <a:r>
              <a:rPr lang="en-US" sz="1200" b="0" i="0" kern="1200" dirty="0" smtClean="0">
                <a:solidFill>
                  <a:schemeClr val="tx1"/>
                </a:solidFill>
                <a:effectLst/>
                <a:latin typeface="+mn-lt"/>
                <a:ea typeface="+mn-ea"/>
                <a:cs typeface="+mn-cs"/>
              </a:rPr>
              <a:t>The molecules that make up a saturated fat source are </a:t>
            </a:r>
            <a:r>
              <a:rPr lang="en-US" sz="1200" b="0" i="0" u="sng" kern="1200" dirty="0" smtClean="0">
                <a:solidFill>
                  <a:schemeClr val="tx1"/>
                </a:solidFill>
                <a:effectLst/>
                <a:latin typeface="+mn-lt"/>
                <a:ea typeface="+mn-ea"/>
                <a:cs typeface="+mn-cs"/>
              </a:rPr>
              <a:t>completely</a:t>
            </a:r>
            <a:r>
              <a:rPr lang="en-US" sz="1200" b="0" i="0" kern="1200" dirty="0" smtClean="0">
                <a:solidFill>
                  <a:schemeClr val="tx1"/>
                </a:solidFill>
                <a:effectLst/>
                <a:latin typeface="+mn-lt"/>
                <a:ea typeface="+mn-ea"/>
                <a:cs typeface="+mn-cs"/>
              </a:rPr>
              <a:t> “saturated” with hydrogen atoms. The reason most saturated fat-containing foods are solid at room temperature has to do with their molecular form. Oppositely, unsaturated fat is only </a:t>
            </a:r>
            <a:r>
              <a:rPr lang="en-US" sz="1200" b="0" i="0" u="sng" kern="1200" dirty="0" smtClean="0">
                <a:solidFill>
                  <a:schemeClr val="tx1"/>
                </a:solidFill>
                <a:effectLst/>
                <a:latin typeface="+mn-lt"/>
                <a:ea typeface="+mn-ea"/>
                <a:cs typeface="+mn-cs"/>
              </a:rPr>
              <a:t>partially</a:t>
            </a:r>
            <a:r>
              <a:rPr lang="en-US" sz="1200" b="0" i="0" kern="1200" dirty="0" smtClean="0">
                <a:solidFill>
                  <a:schemeClr val="tx1"/>
                </a:solidFill>
                <a:effectLst/>
                <a:latin typeface="+mn-lt"/>
                <a:ea typeface="+mn-ea"/>
                <a:cs typeface="+mn-cs"/>
              </a:rPr>
              <a:t> saturated with hydrogen atoms. The difference in the placement of hydrogen atoms means the fats react very differently in your body. </a:t>
            </a:r>
          </a:p>
          <a:p>
            <a:pPr fontAlgn="base"/>
            <a:r>
              <a:rPr lang="en-US" sz="1200" b="0" i="0" kern="1200" dirty="0" smtClean="0">
                <a:solidFill>
                  <a:schemeClr val="tx1"/>
                </a:solidFill>
                <a:effectLst/>
                <a:latin typeface="+mn-lt"/>
                <a:ea typeface="+mn-ea"/>
                <a:cs typeface="+mn-cs"/>
              </a:rPr>
              <a:t>Recent thinking on saturated fat has begun to change. When the burden of diet-related disease was thrown onto fat, saturated fat bore most of the brunt. Healthy eaters have been, and are still, advised to limit their intake of this type of fat because of a suspected link between saturated fat intake things like coronary heart disease, stroke and cardiovascular disease.  </a:t>
            </a:r>
            <a:r>
              <a:rPr lang="en-US" sz="1200" b="0" i="0" u="none" strike="noStrike" kern="1200" dirty="0" smtClean="0">
                <a:solidFill>
                  <a:schemeClr val="tx1"/>
                </a:solidFill>
                <a:effectLst/>
                <a:latin typeface="+mn-lt"/>
                <a:ea typeface="+mn-ea"/>
                <a:cs typeface="+mn-cs"/>
                <a:hlinkClick r:id="rId3"/>
              </a:rPr>
              <a:t>meta-analysis from the American Journal of Clinical Nutrition</a:t>
            </a:r>
            <a:r>
              <a:rPr lang="en-US" sz="1200" b="0" i="0" kern="1200" dirty="0" smtClean="0">
                <a:solidFill>
                  <a:schemeClr val="tx1"/>
                </a:solidFill>
                <a:effectLst/>
                <a:latin typeface="+mn-lt"/>
                <a:ea typeface="+mn-ea"/>
                <a:cs typeface="+mn-cs"/>
              </a:rPr>
              <a:t>  evaluated the link between saturated fat and with cardiovascular disease.</a:t>
            </a:r>
          </a:p>
          <a:p>
            <a:pPr fontAlgn="base"/>
            <a:r>
              <a:rPr lang="en-US" sz="1200" b="0" i="0" kern="1200" dirty="0" smtClean="0">
                <a:solidFill>
                  <a:schemeClr val="tx1"/>
                </a:solidFill>
                <a:effectLst/>
                <a:latin typeface="+mn-lt"/>
                <a:ea typeface="+mn-ea"/>
                <a:cs typeface="+mn-cs"/>
              </a:rPr>
              <a:t> </a:t>
            </a:r>
          </a:p>
          <a:p>
            <a:pPr fontAlgn="base"/>
            <a:r>
              <a:rPr lang="en-US" sz="1200" b="0" i="0" kern="1200" dirty="0" smtClean="0">
                <a:solidFill>
                  <a:schemeClr val="tx1"/>
                </a:solidFill>
                <a:effectLst/>
                <a:latin typeface="+mn-lt"/>
                <a:ea typeface="+mn-ea"/>
                <a:cs typeface="+mn-cs"/>
              </a:rPr>
              <a:t>Most evidence suggests that eating less saturated fat by increasing refined carbohydrates intake will NOT benefit health. Instead, </a:t>
            </a:r>
            <a:r>
              <a:rPr lang="en-US" sz="1200" b="0" i="0" u="none" strike="noStrike" kern="1200" dirty="0" smtClean="0">
                <a:solidFill>
                  <a:schemeClr val="tx1"/>
                </a:solidFill>
                <a:effectLst/>
                <a:latin typeface="+mn-lt"/>
                <a:ea typeface="+mn-ea"/>
                <a:cs typeface="+mn-cs"/>
                <a:hlinkClick r:id="rId4"/>
              </a:rPr>
              <a:t>your health will benefit most from replacing saturated fat intake with unsaturated fat</a:t>
            </a:r>
            <a:r>
              <a:rPr lang="en-US" sz="1200" b="0" i="0" kern="1200" dirty="0" smtClean="0">
                <a:solidFill>
                  <a:schemeClr val="tx1"/>
                </a:solidFill>
                <a:effectLst/>
                <a:latin typeface="+mn-lt"/>
                <a:ea typeface="+mn-ea"/>
                <a:cs typeface="+mn-cs"/>
              </a:rPr>
              <a:t>, which will lower the nasty LDL cholesterol and provide more good HDL cholesterol</a:t>
            </a:r>
          </a:p>
          <a:p>
            <a:pPr fontAlgn="base"/>
            <a:endParaRPr lang="en-US" sz="1200" b="0" i="0" kern="1200" dirty="0" smtClean="0">
              <a:solidFill>
                <a:schemeClr val="tx1"/>
              </a:solidFill>
              <a:effectLst/>
              <a:latin typeface="+mn-lt"/>
              <a:ea typeface="+mn-ea"/>
              <a:cs typeface="+mn-cs"/>
            </a:endParaRPr>
          </a:p>
          <a:p>
            <a:pPr fontAlgn="base"/>
            <a:r>
              <a:rPr lang="en-US" sz="1200" b="1" i="0" kern="1200" dirty="0" smtClean="0">
                <a:solidFill>
                  <a:schemeClr val="tx1"/>
                </a:solidFill>
                <a:effectLst/>
                <a:latin typeface="+mn-lt"/>
                <a:ea typeface="+mn-ea"/>
                <a:cs typeface="+mn-cs"/>
              </a:rPr>
              <a:t>Unsaturated fat</a:t>
            </a:r>
          </a:p>
          <a:p>
            <a:pPr fontAlgn="base"/>
            <a:r>
              <a:rPr lang="en-US" sz="1200" b="0" i="0" kern="1200" dirty="0" smtClean="0">
                <a:solidFill>
                  <a:schemeClr val="tx1"/>
                </a:solidFill>
                <a:effectLst/>
                <a:latin typeface="+mn-lt"/>
                <a:ea typeface="+mn-ea"/>
                <a:cs typeface="+mn-cs"/>
              </a:rPr>
              <a:t>In comparison to saturated fats, unsaturated fats are usually liquid at room temperature. They’re also considered to be beneficial for health. The key difference between the two is the amount of hydrogen atoms that “saturate” each molecule, causing them to act differently in the body. </a:t>
            </a:r>
          </a:p>
          <a:p>
            <a:pPr fontAlgn="base"/>
            <a:r>
              <a:rPr lang="en-US" sz="1200" b="0" i="0" kern="1200" dirty="0" smtClean="0">
                <a:solidFill>
                  <a:schemeClr val="tx1"/>
                </a:solidFill>
                <a:effectLst/>
                <a:latin typeface="+mn-lt"/>
                <a:ea typeface="+mn-ea"/>
                <a:cs typeface="+mn-cs"/>
              </a:rPr>
              <a:t>Most people don’t eat enough of these healthy fats. Plenty of studies have found that increasingly unsaturated fat intake can have a whole bunch of positive health effects such as lowering the risk of heart disease, lowering bad cholesterol while increasing good cholesterol, lowering blood pressure and a </a:t>
            </a:r>
            <a:r>
              <a:rPr lang="en-US" sz="1200" b="0" i="0" u="none" strike="noStrike" kern="1200" dirty="0" smtClean="0">
                <a:solidFill>
                  <a:schemeClr val="tx1"/>
                </a:solidFill>
                <a:effectLst/>
                <a:latin typeface="+mn-lt"/>
                <a:ea typeface="+mn-ea"/>
                <a:cs typeface="+mn-cs"/>
                <a:hlinkClick r:id="rId5"/>
              </a:rPr>
              <a:t>lower risk of premature death in adults</a:t>
            </a:r>
            <a:r>
              <a:rPr lang="en-US" sz="1200" b="0" i="0" kern="1200" dirty="0" smtClean="0">
                <a:solidFill>
                  <a:schemeClr val="tx1"/>
                </a:solidFill>
                <a:effectLst/>
                <a:latin typeface="+mn-lt"/>
                <a:ea typeface="+mn-ea"/>
                <a:cs typeface="+mn-cs"/>
              </a:rPr>
              <a:t> – especially if they’re consumed instead of saturated fats. </a:t>
            </a:r>
          </a:p>
        </p:txBody>
      </p:sp>
      <p:sp>
        <p:nvSpPr>
          <p:cNvPr id="4" name="Slide Number Placeholder 3"/>
          <p:cNvSpPr>
            <a:spLocks noGrp="1"/>
          </p:cNvSpPr>
          <p:nvPr>
            <p:ph type="sldNum" sz="quarter" idx="10"/>
          </p:nvPr>
        </p:nvSpPr>
        <p:spPr/>
        <p:txBody>
          <a:bodyPr/>
          <a:lstStyle/>
          <a:p>
            <a:fld id="{26F02583-BB75-4D71-BD84-9DC119A9B184}" type="slidenum">
              <a:rPr lang="en-US" smtClean="0"/>
              <a:t>5</a:t>
            </a:fld>
            <a:endParaRPr lang="en-US"/>
          </a:p>
        </p:txBody>
      </p:sp>
    </p:spTree>
    <p:extLst>
      <p:ext uri="{BB962C8B-B14F-4D97-AF65-F5344CB8AC3E}">
        <p14:creationId xmlns:p14="http://schemas.microsoft.com/office/powerpoint/2010/main" val="3792549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Prime – what you would get in a </a:t>
            </a:r>
            <a:r>
              <a:rPr lang="en-US" dirty="0" err="1" smtClean="0"/>
              <a:t>restauraunt</a:t>
            </a:r>
            <a:r>
              <a:rPr lang="en-US" dirty="0" smtClean="0"/>
              <a:t> </a:t>
            </a:r>
          </a:p>
          <a:p>
            <a:endParaRPr lang="en-US" dirty="0"/>
          </a:p>
        </p:txBody>
      </p:sp>
      <p:sp>
        <p:nvSpPr>
          <p:cNvPr id="4" name="Slide Number Placeholder 3"/>
          <p:cNvSpPr>
            <a:spLocks noGrp="1"/>
          </p:cNvSpPr>
          <p:nvPr>
            <p:ph type="sldNum" sz="quarter" idx="10"/>
          </p:nvPr>
        </p:nvSpPr>
        <p:spPr/>
        <p:txBody>
          <a:bodyPr/>
          <a:lstStyle/>
          <a:p>
            <a:fld id="{26F02583-BB75-4D71-BD84-9DC119A9B184}" type="slidenum">
              <a:rPr lang="en-US" smtClean="0"/>
              <a:t>6</a:t>
            </a:fld>
            <a:endParaRPr lang="en-US"/>
          </a:p>
        </p:txBody>
      </p:sp>
    </p:spTree>
    <p:extLst>
      <p:ext uri="{BB962C8B-B14F-4D97-AF65-F5344CB8AC3E}">
        <p14:creationId xmlns:p14="http://schemas.microsoft.com/office/powerpoint/2010/main" val="2833884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F02583-BB75-4D71-BD84-9DC119A9B184}" type="slidenum">
              <a:rPr lang="en-US" smtClean="0"/>
              <a:t>7</a:t>
            </a:fld>
            <a:endParaRPr lang="en-US"/>
          </a:p>
        </p:txBody>
      </p:sp>
    </p:spTree>
    <p:extLst>
      <p:ext uri="{BB962C8B-B14F-4D97-AF65-F5344CB8AC3E}">
        <p14:creationId xmlns:p14="http://schemas.microsoft.com/office/powerpoint/2010/main" val="1832086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F02583-BB75-4D71-BD84-9DC119A9B184}" type="slidenum">
              <a:rPr lang="en-US" smtClean="0"/>
              <a:t>11</a:t>
            </a:fld>
            <a:endParaRPr lang="en-US"/>
          </a:p>
        </p:txBody>
      </p:sp>
    </p:spTree>
    <p:extLst>
      <p:ext uri="{BB962C8B-B14F-4D97-AF65-F5344CB8AC3E}">
        <p14:creationId xmlns:p14="http://schemas.microsoft.com/office/powerpoint/2010/main" val="3721109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F02583-BB75-4D71-BD84-9DC119A9B184}" type="slidenum">
              <a:rPr lang="en-US" smtClean="0"/>
              <a:t>12</a:t>
            </a:fld>
            <a:endParaRPr lang="en-US"/>
          </a:p>
        </p:txBody>
      </p:sp>
    </p:spTree>
    <p:extLst>
      <p:ext uri="{BB962C8B-B14F-4D97-AF65-F5344CB8AC3E}">
        <p14:creationId xmlns:p14="http://schemas.microsoft.com/office/powerpoint/2010/main" val="2237864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F02583-BB75-4D71-BD84-9DC119A9B184}" type="slidenum">
              <a:rPr lang="en-US" smtClean="0"/>
              <a:t>14</a:t>
            </a:fld>
            <a:endParaRPr lang="en-US"/>
          </a:p>
        </p:txBody>
      </p:sp>
    </p:spTree>
    <p:extLst>
      <p:ext uri="{BB962C8B-B14F-4D97-AF65-F5344CB8AC3E}">
        <p14:creationId xmlns:p14="http://schemas.microsoft.com/office/powerpoint/2010/main" val="68969849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11/26/2017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11/26/2017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11/26/2017</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11/26/2017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11/26/2017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11/26/2017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11/26/2017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11/26/2017</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11/26/2017</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11/26/2017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11/26/2017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11/26/2017</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www.beefitswhatsfordinner.com/nutrition/beef-nutrients" TargetMode="External"/><Relationship Id="rId7" Type="http://schemas.openxmlformats.org/officeDocument/2006/relationships/hyperlink" Target="https://www.beefresearch.org/CMDocs/BeefResearch/Nutrition_Research_Brief/Impact%20of%20Grass%20-%20Forage%20Feeding%20Versus%20Grain%20Finishing%20on%20Beef%20Nutrients.pdf" TargetMode="External"/><Relationship Id="rId2" Type="http://schemas.openxmlformats.org/officeDocument/2006/relationships/hyperlink" Target="https://www.beefboard.org/pocket-guide/nutrition.html" TargetMode="External"/><Relationship Id="rId1" Type="http://schemas.openxmlformats.org/officeDocument/2006/relationships/slideLayout" Target="../slideLayouts/slideLayout2.xml"/><Relationship Id="rId6" Type="http://schemas.openxmlformats.org/officeDocument/2006/relationships/hyperlink" Target="http://www.beefnutrition.org/CMDocs/BeefNutrition/Updated%20Materials/Beef%20and%20Health/BeefLipidsinPerspective.pdf" TargetMode="External"/><Relationship Id="rId5" Type="http://schemas.openxmlformats.org/officeDocument/2006/relationships/hyperlink" Target="https://www.helpguide.org/articles/healthy-eating/choosing-healthy-fats.html" TargetMode="External"/><Relationship Id="rId4" Type="http://schemas.openxmlformats.org/officeDocument/2006/relationships/hyperlink" Target="https://www.beefitswhatsfordinner.com/Media/BIWFD/Docs/proteins_are_not_created_equal.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Beef and Nutrition</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3173478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Terms</a:t>
            </a:r>
            <a:endParaRPr lang="en-US" dirty="0"/>
          </a:p>
        </p:txBody>
      </p:sp>
      <p:sp>
        <p:nvSpPr>
          <p:cNvPr id="3" name="Content Placeholder 2"/>
          <p:cNvSpPr>
            <a:spLocks noGrp="1"/>
          </p:cNvSpPr>
          <p:nvPr>
            <p:ph idx="1"/>
          </p:nvPr>
        </p:nvSpPr>
        <p:spPr/>
        <p:txBody>
          <a:bodyPr/>
          <a:lstStyle/>
          <a:p>
            <a:r>
              <a:rPr lang="en-US" b="1" dirty="0" smtClean="0">
                <a:solidFill>
                  <a:schemeClr val="accent1"/>
                </a:solidFill>
              </a:rPr>
              <a:t>Calf </a:t>
            </a:r>
            <a:r>
              <a:rPr lang="en-US" dirty="0" smtClean="0"/>
              <a:t>– young animal, birth to about two years </a:t>
            </a:r>
          </a:p>
          <a:p>
            <a:r>
              <a:rPr lang="en-US" b="1" dirty="0" smtClean="0">
                <a:solidFill>
                  <a:schemeClr val="accent1"/>
                </a:solidFill>
              </a:rPr>
              <a:t>Cow</a:t>
            </a:r>
            <a:r>
              <a:rPr lang="en-US" dirty="0" smtClean="0"/>
              <a:t> – mature female that has calved</a:t>
            </a:r>
          </a:p>
          <a:p>
            <a:r>
              <a:rPr lang="en-US" b="1" dirty="0" smtClean="0">
                <a:solidFill>
                  <a:schemeClr val="accent1"/>
                </a:solidFill>
              </a:rPr>
              <a:t>Forage, roughage </a:t>
            </a:r>
            <a:r>
              <a:rPr lang="en-US" dirty="0" smtClean="0"/>
              <a:t>– grass, hay, or other fibrous, plant-based feed</a:t>
            </a:r>
          </a:p>
          <a:p>
            <a:r>
              <a:rPr lang="en-US" b="1" dirty="0" smtClean="0">
                <a:solidFill>
                  <a:schemeClr val="accent1"/>
                </a:solidFill>
              </a:rPr>
              <a:t>Finishing</a:t>
            </a:r>
            <a:r>
              <a:rPr lang="en-US" dirty="0" smtClean="0"/>
              <a:t> – process of bringing a beef animal to market weight</a:t>
            </a:r>
          </a:p>
          <a:p>
            <a:r>
              <a:rPr lang="en-US" b="1" dirty="0" smtClean="0">
                <a:solidFill>
                  <a:schemeClr val="accent1"/>
                </a:solidFill>
              </a:rPr>
              <a:t>Grain-fed </a:t>
            </a:r>
            <a:r>
              <a:rPr lang="en-US" dirty="0" smtClean="0"/>
              <a:t>– animal that is fed a diet including grains during finishing</a:t>
            </a:r>
          </a:p>
          <a:p>
            <a:r>
              <a:rPr lang="en-US" b="1" dirty="0" smtClean="0">
                <a:solidFill>
                  <a:schemeClr val="accent1"/>
                </a:solidFill>
              </a:rPr>
              <a:t>Grass-fed </a:t>
            </a:r>
            <a:r>
              <a:rPr lang="en-US" dirty="0" smtClean="0"/>
              <a:t>– animal that is fed mostly forages during finishing</a:t>
            </a:r>
          </a:p>
          <a:p>
            <a:endParaRPr lang="en-US" dirty="0" smtClean="0"/>
          </a:p>
          <a:p>
            <a:endParaRPr lang="en-US" dirty="0"/>
          </a:p>
        </p:txBody>
      </p:sp>
    </p:spTree>
    <p:extLst>
      <p:ext uri="{BB962C8B-B14F-4D97-AF65-F5344CB8AC3E}">
        <p14:creationId xmlns:p14="http://schemas.microsoft.com/office/powerpoint/2010/main" val="23961376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Nutrients in Beef</a:t>
            </a:r>
            <a:endParaRPr lang="en-US" dirty="0"/>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3631087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Protein</a:t>
            </a:r>
            <a:endParaRPr lang="en-US" dirty="0"/>
          </a:p>
        </p:txBody>
      </p:sp>
      <p:sp>
        <p:nvSpPr>
          <p:cNvPr id="4" name="Content Placeholder 3"/>
          <p:cNvSpPr>
            <a:spLocks noGrp="1"/>
          </p:cNvSpPr>
          <p:nvPr>
            <p:ph sz="half" idx="1"/>
          </p:nvPr>
        </p:nvSpPr>
        <p:spPr>
          <a:xfrm>
            <a:off x="1069848" y="2194560"/>
            <a:ext cx="3719128" cy="3977640"/>
          </a:xfrm>
        </p:spPr>
        <p:txBody>
          <a:bodyPr/>
          <a:lstStyle/>
          <a:p>
            <a:r>
              <a:rPr lang="en-US" dirty="0" smtClean="0"/>
              <a:t>Important for muscle health, balanced diet, and feeling satisfied</a:t>
            </a:r>
          </a:p>
          <a:p>
            <a:r>
              <a:rPr lang="en-US" dirty="0" smtClean="0"/>
              <a:t>25g </a:t>
            </a:r>
            <a:r>
              <a:rPr lang="en-US" dirty="0"/>
              <a:t>of protein, about 50% daily </a:t>
            </a:r>
            <a:r>
              <a:rPr lang="en-US" dirty="0" smtClean="0"/>
              <a:t>value</a:t>
            </a:r>
          </a:p>
          <a:p>
            <a:r>
              <a:rPr lang="en-US" dirty="0" smtClean="0"/>
              <a:t>Under 10% of daily calories</a:t>
            </a:r>
          </a:p>
          <a:p>
            <a:r>
              <a:rPr lang="en-US" dirty="0" smtClean="0"/>
              <a:t>Beef protein is complete, meaning it contains all the amino acids needed for muscle development</a:t>
            </a:r>
          </a:p>
        </p:txBody>
      </p:sp>
      <p:pic>
        <p:nvPicPr>
          <p:cNvPr id="1026" name="Picture 2" descr="https://www.beefitswhatsfordinner.com/Media/BIWFD/Images/pretin-benefits-2.png?width=800"/>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811504" y="1255364"/>
            <a:ext cx="7058836" cy="4597612"/>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5"/>
          <p:cNvSpPr>
            <a:spLocks noGrp="1"/>
          </p:cNvSpPr>
          <p:nvPr>
            <p:ph type="ftr" sz="quarter" idx="11"/>
          </p:nvPr>
        </p:nvSpPr>
        <p:spPr>
          <a:xfrm>
            <a:off x="4897210" y="5831233"/>
            <a:ext cx="6327648" cy="365125"/>
          </a:xfrm>
        </p:spPr>
        <p:txBody>
          <a:bodyPr/>
          <a:lstStyle/>
          <a:p>
            <a:r>
              <a:rPr lang="en-US" dirty="0" smtClean="0"/>
              <a:t>In a 3-oz serving of beef. I</a:t>
            </a:r>
            <a:r>
              <a:rPr lang="en-US" dirty="0" smtClean="0"/>
              <a:t>mage from https://www.beefitswhatsfordinner.com/nutrition/beef-nutrients.</a:t>
            </a:r>
            <a:endParaRPr lang="en-US" dirty="0"/>
          </a:p>
        </p:txBody>
      </p:sp>
    </p:spTree>
    <p:extLst>
      <p:ext uri="{BB962C8B-B14F-4D97-AF65-F5344CB8AC3E}">
        <p14:creationId xmlns:p14="http://schemas.microsoft.com/office/powerpoint/2010/main" val="14846088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Fat</a:t>
            </a:r>
            <a:endParaRPr lang="en-US" dirty="0"/>
          </a:p>
        </p:txBody>
      </p:sp>
      <p:sp>
        <p:nvSpPr>
          <p:cNvPr id="5" name="Content Placeholder 4"/>
          <p:cNvSpPr>
            <a:spLocks noGrp="1"/>
          </p:cNvSpPr>
          <p:nvPr>
            <p:ph sz="half" idx="1"/>
          </p:nvPr>
        </p:nvSpPr>
        <p:spPr>
          <a:xfrm>
            <a:off x="1069848" y="1782305"/>
            <a:ext cx="5439440" cy="4389895"/>
          </a:xfrm>
        </p:spPr>
        <p:txBody>
          <a:bodyPr/>
          <a:lstStyle/>
          <a:p>
            <a:pPr marL="0" indent="0">
              <a:buNone/>
            </a:pPr>
            <a:r>
              <a:rPr lang="en-US" dirty="0" smtClean="0"/>
              <a:t>Research has shown that most natural fats are healthy for you. </a:t>
            </a:r>
          </a:p>
          <a:p>
            <a:r>
              <a:rPr lang="en-US" dirty="0" smtClean="0"/>
              <a:t>Cholesterol: HDL (good) vs. LDL (bad)</a:t>
            </a:r>
          </a:p>
          <a:p>
            <a:r>
              <a:rPr lang="en-US" b="1" dirty="0" smtClean="0">
                <a:solidFill>
                  <a:schemeClr val="accent1"/>
                </a:solidFill>
              </a:rPr>
              <a:t>Unsaturated fat </a:t>
            </a:r>
            <a:r>
              <a:rPr lang="en-US" dirty="0" smtClean="0"/>
              <a:t>is healthy for your heart and helps maintain healthy cholesterol levels</a:t>
            </a:r>
          </a:p>
          <a:p>
            <a:r>
              <a:rPr lang="en-US" b="1" dirty="0">
                <a:solidFill>
                  <a:schemeClr val="accent1"/>
                </a:solidFill>
              </a:rPr>
              <a:t>Saturated </a:t>
            </a:r>
            <a:r>
              <a:rPr lang="en-US" b="1" dirty="0" smtClean="0">
                <a:solidFill>
                  <a:schemeClr val="accent1"/>
                </a:solidFill>
              </a:rPr>
              <a:t>fat</a:t>
            </a:r>
            <a:r>
              <a:rPr lang="en-US" u="sng" dirty="0" smtClean="0">
                <a:solidFill>
                  <a:schemeClr val="accent1"/>
                </a:solidFill>
              </a:rPr>
              <a:t> </a:t>
            </a:r>
            <a:r>
              <a:rPr lang="en-US" dirty="0" smtClean="0"/>
              <a:t>is healthy in moderation (less than 10% of daily calories)</a:t>
            </a:r>
            <a:endParaRPr lang="en-US" dirty="0"/>
          </a:p>
          <a:p>
            <a:r>
              <a:rPr lang="en-US" b="1" dirty="0" smtClean="0">
                <a:solidFill>
                  <a:schemeClr val="accent1"/>
                </a:solidFill>
              </a:rPr>
              <a:t>Trans fat </a:t>
            </a:r>
            <a:r>
              <a:rPr lang="en-US" dirty="0" smtClean="0"/>
              <a:t>is bad for you and increases bad cholesterol</a:t>
            </a:r>
          </a:p>
        </p:txBody>
      </p:sp>
      <p:pic>
        <p:nvPicPr>
          <p:cNvPr id="3076" name="Picture 4" descr="healthy fat"/>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t="18765" b="5657"/>
          <a:stretch/>
        </p:blipFill>
        <p:spPr bwMode="auto">
          <a:xfrm>
            <a:off x="6896744" y="123987"/>
            <a:ext cx="3440625" cy="6500796"/>
          </a:xfrm>
          <a:prstGeom prst="rect">
            <a:avLst/>
          </a:prstGeom>
          <a:noFill/>
          <a:extLst>
            <a:ext uri="{909E8E84-426E-40DD-AFC4-6F175D3DCCD1}">
              <a14:hiddenFill xmlns:a14="http://schemas.microsoft.com/office/drawing/2010/main">
                <a:solidFill>
                  <a:srgbClr val="FFFFFF"/>
                </a:solidFill>
              </a14:hiddenFill>
            </a:ext>
          </a:extLst>
        </p:spPr>
      </p:pic>
      <p:sp>
        <p:nvSpPr>
          <p:cNvPr id="12" name="Footer Placeholder 11"/>
          <p:cNvSpPr>
            <a:spLocks noGrp="1"/>
          </p:cNvSpPr>
          <p:nvPr>
            <p:ph type="ftr" sz="quarter" idx="11"/>
          </p:nvPr>
        </p:nvSpPr>
        <p:spPr/>
        <p:txBody>
          <a:bodyPr/>
          <a:lstStyle/>
          <a:p>
            <a:r>
              <a:rPr lang="en-US" smtClean="0"/>
              <a:t>Image from http://www.sarahinshape.com/healthy-fat/</a:t>
            </a:r>
            <a:endParaRPr lang="en-US" dirty="0"/>
          </a:p>
        </p:txBody>
      </p:sp>
    </p:spTree>
    <p:extLst>
      <p:ext uri="{BB962C8B-B14F-4D97-AF65-F5344CB8AC3E}">
        <p14:creationId xmlns:p14="http://schemas.microsoft.com/office/powerpoint/2010/main" val="23642100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Fat</a:t>
            </a:r>
            <a:endParaRPr lang="en-US" dirty="0"/>
          </a:p>
        </p:txBody>
      </p:sp>
      <p:sp>
        <p:nvSpPr>
          <p:cNvPr id="5" name="Text Placeholder 4"/>
          <p:cNvSpPr>
            <a:spLocks noGrp="1"/>
          </p:cNvSpPr>
          <p:nvPr>
            <p:ph type="body" idx="1"/>
          </p:nvPr>
        </p:nvSpPr>
        <p:spPr/>
        <p:txBody>
          <a:bodyPr/>
          <a:lstStyle/>
          <a:p>
            <a:r>
              <a:rPr lang="en-US" dirty="0" smtClean="0">
                <a:solidFill>
                  <a:schemeClr val="accent1"/>
                </a:solidFill>
              </a:rPr>
              <a:t>Fat in beef is…</a:t>
            </a:r>
            <a:endParaRPr lang="en-US" dirty="0">
              <a:solidFill>
                <a:schemeClr val="accent1"/>
              </a:solidFill>
            </a:endParaRPr>
          </a:p>
        </p:txBody>
      </p:sp>
      <p:sp>
        <p:nvSpPr>
          <p:cNvPr id="4" name="Content Placeholder 3"/>
          <p:cNvSpPr>
            <a:spLocks noGrp="1"/>
          </p:cNvSpPr>
          <p:nvPr>
            <p:ph sz="half" idx="2"/>
          </p:nvPr>
        </p:nvSpPr>
        <p:spPr/>
        <p:txBody>
          <a:bodyPr/>
          <a:lstStyle/>
          <a:p>
            <a:r>
              <a:rPr lang="en-US" dirty="0" smtClean="0"/>
              <a:t>Called “marbling”</a:t>
            </a:r>
          </a:p>
          <a:p>
            <a:r>
              <a:rPr lang="en-US" dirty="0" smtClean="0"/>
              <a:t>Half saturated, half unsaturated </a:t>
            </a:r>
          </a:p>
          <a:p>
            <a:r>
              <a:rPr lang="en-US" dirty="0" smtClean="0"/>
              <a:t>Affected by diet and genetics, the cut of meat, and processing</a:t>
            </a:r>
          </a:p>
          <a:p>
            <a:r>
              <a:rPr lang="en-US" dirty="0" smtClean="0"/>
              <a:t>Marked on beef packages as a ratio of lean to fat (ex. 90/10)</a:t>
            </a:r>
          </a:p>
          <a:p>
            <a:endParaRPr lang="en-US" dirty="0"/>
          </a:p>
        </p:txBody>
      </p:sp>
      <p:sp>
        <p:nvSpPr>
          <p:cNvPr id="8" name="Text Placeholder 7"/>
          <p:cNvSpPr>
            <a:spLocks noGrp="1"/>
          </p:cNvSpPr>
          <p:nvPr>
            <p:ph type="body" sz="quarter" idx="3"/>
          </p:nvPr>
        </p:nvSpPr>
        <p:spPr/>
        <p:txBody>
          <a:bodyPr/>
          <a:lstStyle/>
          <a:p>
            <a:r>
              <a:rPr lang="en-US" dirty="0">
                <a:solidFill>
                  <a:schemeClr val="accent1"/>
                </a:solidFill>
              </a:rPr>
              <a:t>Carcass </a:t>
            </a:r>
            <a:r>
              <a:rPr lang="en-US" dirty="0" smtClean="0">
                <a:solidFill>
                  <a:schemeClr val="accent1"/>
                </a:solidFill>
              </a:rPr>
              <a:t>Grades</a:t>
            </a:r>
            <a:endParaRPr lang="en-US" dirty="0">
              <a:solidFill>
                <a:schemeClr val="accent1"/>
              </a:solidFill>
            </a:endParaRPr>
          </a:p>
        </p:txBody>
      </p:sp>
      <p:sp>
        <p:nvSpPr>
          <p:cNvPr id="6" name="Content Placeholder 5"/>
          <p:cNvSpPr>
            <a:spLocks noGrp="1"/>
          </p:cNvSpPr>
          <p:nvPr>
            <p:ph sz="quarter" idx="4"/>
          </p:nvPr>
        </p:nvSpPr>
        <p:spPr/>
        <p:txBody>
          <a:bodyPr>
            <a:normAutofit/>
          </a:bodyPr>
          <a:lstStyle/>
          <a:p>
            <a:pPr marL="0" indent="0">
              <a:buNone/>
            </a:pPr>
            <a:r>
              <a:rPr lang="en-US" dirty="0" smtClean="0"/>
              <a:t>USDA beef </a:t>
            </a:r>
            <a:r>
              <a:rPr lang="en-US" dirty="0"/>
              <a:t>grades predict the juiciness and tastiness of meat, based on fat content.</a:t>
            </a:r>
          </a:p>
          <a:p>
            <a:r>
              <a:rPr lang="en-US" b="1" dirty="0">
                <a:solidFill>
                  <a:schemeClr val="accent1"/>
                </a:solidFill>
              </a:rPr>
              <a:t>Prime </a:t>
            </a:r>
            <a:r>
              <a:rPr lang="en-US" dirty="0" smtClean="0"/>
              <a:t>– young cattle, full marbling</a:t>
            </a:r>
            <a:endParaRPr lang="en-US" dirty="0"/>
          </a:p>
          <a:p>
            <a:r>
              <a:rPr lang="en-US" b="1" dirty="0">
                <a:solidFill>
                  <a:schemeClr val="accent1"/>
                </a:solidFill>
              </a:rPr>
              <a:t>Choice</a:t>
            </a:r>
            <a:r>
              <a:rPr lang="en-US" dirty="0"/>
              <a:t> </a:t>
            </a:r>
            <a:r>
              <a:rPr lang="en-US" dirty="0" smtClean="0"/>
              <a:t>– high quality with less marbling</a:t>
            </a:r>
            <a:endParaRPr lang="en-US" dirty="0"/>
          </a:p>
          <a:p>
            <a:r>
              <a:rPr lang="en-US" b="1" dirty="0">
                <a:solidFill>
                  <a:schemeClr val="accent1"/>
                </a:solidFill>
              </a:rPr>
              <a:t>Select</a:t>
            </a:r>
            <a:r>
              <a:rPr lang="en-US" dirty="0"/>
              <a:t> </a:t>
            </a:r>
            <a:r>
              <a:rPr lang="en-US" dirty="0" smtClean="0"/>
              <a:t>– leaner and less flavorful</a:t>
            </a:r>
          </a:p>
          <a:p>
            <a:r>
              <a:rPr lang="en-US" b="1" dirty="0" smtClean="0">
                <a:solidFill>
                  <a:schemeClr val="accent1"/>
                </a:solidFill>
              </a:rPr>
              <a:t>Standard/Commercial</a:t>
            </a:r>
            <a:r>
              <a:rPr lang="en-US" dirty="0" smtClean="0"/>
              <a:t> – sold as “store brand”</a:t>
            </a:r>
            <a:endParaRPr lang="en-US" dirty="0"/>
          </a:p>
          <a:p>
            <a:endParaRPr lang="en-US" dirty="0"/>
          </a:p>
        </p:txBody>
      </p:sp>
      <p:sp>
        <p:nvSpPr>
          <p:cNvPr id="9" name="Footer Placeholder 8"/>
          <p:cNvSpPr>
            <a:spLocks noGrp="1"/>
          </p:cNvSpPr>
          <p:nvPr>
            <p:ph type="ftr" sz="quarter" idx="11"/>
          </p:nvPr>
        </p:nvSpPr>
        <p:spPr>
          <a:xfrm>
            <a:off x="1088136" y="6217920"/>
            <a:ext cx="10030968" cy="419989"/>
          </a:xfrm>
        </p:spPr>
        <p:txBody>
          <a:bodyPr/>
          <a:lstStyle/>
          <a:p>
            <a:r>
              <a:rPr lang="en-US" dirty="0" smtClean="0"/>
              <a:t>Carcass </a:t>
            </a:r>
            <a:r>
              <a:rPr lang="en-US" dirty="0"/>
              <a:t>Grades </a:t>
            </a:r>
            <a:r>
              <a:rPr lang="en-US" dirty="0" smtClean="0"/>
              <a:t>from https</a:t>
            </a:r>
            <a:r>
              <a:rPr lang="en-US" dirty="0"/>
              <a:t>://www.fsis.usda.gov/wps/portal/fsis/topics/food-safety-education/get-answers/food-safety-fact-sheets/production-and-inspection/inspection-and-grading-of-meat-and-poultry-what-are-the-differences_/inspection-and-grading-differences</a:t>
            </a:r>
            <a:endParaRPr lang="en-US" dirty="0"/>
          </a:p>
        </p:txBody>
      </p:sp>
    </p:spTree>
    <p:extLst>
      <p:ext uri="{BB962C8B-B14F-4D97-AF65-F5344CB8AC3E}">
        <p14:creationId xmlns:p14="http://schemas.microsoft.com/office/powerpoint/2010/main" val="25922965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a:t>
            </a:r>
            <a:br>
              <a:rPr lang="en-US" dirty="0" smtClean="0"/>
            </a:br>
            <a:r>
              <a:rPr lang="en-US" dirty="0" smtClean="0"/>
              <a:t>nutrients</a:t>
            </a:r>
            <a:endParaRPr lang="en-US" dirty="0"/>
          </a:p>
        </p:txBody>
      </p:sp>
      <p:sp>
        <p:nvSpPr>
          <p:cNvPr id="4" name="Content Placeholder 3"/>
          <p:cNvSpPr>
            <a:spLocks noGrp="1"/>
          </p:cNvSpPr>
          <p:nvPr>
            <p:ph idx="1"/>
          </p:nvPr>
        </p:nvSpPr>
        <p:spPr>
          <a:xfrm>
            <a:off x="1069848" y="2121408"/>
            <a:ext cx="2773732" cy="4015921"/>
          </a:xfrm>
        </p:spPr>
        <p:txBody>
          <a:bodyPr>
            <a:normAutofit lnSpcReduction="10000"/>
          </a:bodyPr>
          <a:lstStyle/>
          <a:p>
            <a:pPr marL="0" indent="0">
              <a:buNone/>
            </a:pPr>
            <a:r>
              <a:rPr lang="en-US" b="1" dirty="0" smtClean="0">
                <a:solidFill>
                  <a:schemeClr val="accent1"/>
                </a:solidFill>
              </a:rPr>
              <a:t>Over 10% DV:</a:t>
            </a:r>
          </a:p>
          <a:p>
            <a:r>
              <a:rPr lang="en-US" dirty="0" smtClean="0"/>
              <a:t>Iron</a:t>
            </a:r>
          </a:p>
          <a:p>
            <a:r>
              <a:rPr lang="en-US" dirty="0" smtClean="0"/>
              <a:t>Phosphorus</a:t>
            </a:r>
            <a:endParaRPr lang="en-US" dirty="0"/>
          </a:p>
          <a:p>
            <a:r>
              <a:rPr lang="en-US" dirty="0" smtClean="0"/>
              <a:t>Choline</a:t>
            </a:r>
          </a:p>
          <a:p>
            <a:r>
              <a:rPr lang="en-US" dirty="0" smtClean="0"/>
              <a:t>Riboflavin</a:t>
            </a:r>
            <a:endParaRPr lang="en-US" dirty="0"/>
          </a:p>
          <a:p>
            <a:pPr marL="0" indent="0">
              <a:buNone/>
            </a:pPr>
            <a:r>
              <a:rPr lang="en-US" b="1" dirty="0" smtClean="0">
                <a:solidFill>
                  <a:schemeClr val="accent1"/>
                </a:solidFill>
              </a:rPr>
              <a:t>Over 20% DV:</a:t>
            </a:r>
          </a:p>
          <a:p>
            <a:r>
              <a:rPr lang="en-US" dirty="0" smtClean="0"/>
              <a:t>B6 &amp; B12</a:t>
            </a:r>
          </a:p>
          <a:p>
            <a:r>
              <a:rPr lang="en-US" dirty="0" smtClean="0"/>
              <a:t>Zinc</a:t>
            </a:r>
          </a:p>
          <a:p>
            <a:r>
              <a:rPr lang="en-US" dirty="0" smtClean="0"/>
              <a:t>Selenium</a:t>
            </a:r>
          </a:p>
          <a:p>
            <a:r>
              <a:rPr lang="en-US" dirty="0" smtClean="0"/>
              <a:t>Niacin</a:t>
            </a:r>
          </a:p>
          <a:p>
            <a:endParaRPr lang="en-US" dirty="0"/>
          </a:p>
        </p:txBody>
      </p:sp>
      <p:pic>
        <p:nvPicPr>
          <p:cNvPr id="6" name="Picture 2" descr="https://embed.widencdn.net/img/beef/goc8tzpsmc/800px/Beef's-Big-10.png?keep=c&amp;u=nvwl20"/>
          <p:cNvPicPr>
            <a:picLocks noChangeAspect="1" noChangeArrowheads="1"/>
          </p:cNvPicPr>
          <p:nvPr/>
        </p:nvPicPr>
        <p:blipFill rotWithShape="1">
          <a:blip r:embed="rId3">
            <a:extLst>
              <a:ext uri="{28A0092B-C50C-407E-A947-70E740481C1C}">
                <a14:useLocalDpi xmlns:a14="http://schemas.microsoft.com/office/drawing/2010/main" val="0"/>
              </a:ext>
            </a:extLst>
          </a:blip>
          <a:srcRect b="45979"/>
          <a:stretch/>
        </p:blipFill>
        <p:spPr bwMode="auto">
          <a:xfrm>
            <a:off x="4022804" y="484632"/>
            <a:ext cx="7585426" cy="5306518"/>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11"/>
          </p:nvPr>
        </p:nvSpPr>
        <p:spPr>
          <a:xfrm>
            <a:off x="3945314" y="6056275"/>
            <a:ext cx="7466928" cy="252002"/>
          </a:xfrm>
        </p:spPr>
        <p:txBody>
          <a:bodyPr/>
          <a:lstStyle/>
          <a:p>
            <a:r>
              <a:rPr lang="en-US" dirty="0" smtClean="0"/>
              <a:t>In one 3-oz serving of beef. Image from https://www.beefitswhatsfordinner.com/nutrition/beef-nutrients.</a:t>
            </a:r>
            <a:endParaRPr lang="en-US" dirty="0"/>
          </a:p>
        </p:txBody>
      </p:sp>
    </p:spTree>
    <p:extLst>
      <p:ext uri="{BB962C8B-B14F-4D97-AF65-F5344CB8AC3E}">
        <p14:creationId xmlns:p14="http://schemas.microsoft.com/office/powerpoint/2010/main" val="2877347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Grain-fed vs. Grass-fed </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947599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Production differences</a:t>
            </a:r>
            <a:endParaRPr lang="en-US" dirty="0"/>
          </a:p>
        </p:txBody>
      </p:sp>
      <p:sp>
        <p:nvSpPr>
          <p:cNvPr id="8" name="Text Placeholder 7"/>
          <p:cNvSpPr>
            <a:spLocks noGrp="1"/>
          </p:cNvSpPr>
          <p:nvPr>
            <p:ph idx="1"/>
          </p:nvPr>
        </p:nvSpPr>
        <p:spPr/>
        <p:txBody>
          <a:bodyPr/>
          <a:lstStyle/>
          <a:p>
            <a:r>
              <a:rPr lang="en-US" dirty="0" smtClean="0"/>
              <a:t>Calves live with mothers </a:t>
            </a:r>
          </a:p>
          <a:p>
            <a:r>
              <a:rPr lang="en-US" dirty="0" smtClean="0"/>
              <a:t>Weaned at 8 months</a:t>
            </a:r>
          </a:p>
          <a:p>
            <a:r>
              <a:rPr lang="en-US" dirty="0"/>
              <a:t>U</a:t>
            </a:r>
            <a:r>
              <a:rPr lang="en-US" dirty="0" smtClean="0"/>
              <a:t>sually on pasture until about 1 year</a:t>
            </a:r>
          </a:p>
          <a:p>
            <a:pPr marL="0" indent="0">
              <a:buNone/>
            </a:pPr>
            <a:r>
              <a:rPr lang="en-US" b="1" dirty="0">
                <a:solidFill>
                  <a:schemeClr val="accent1"/>
                </a:solidFill>
              </a:rPr>
              <a:t>Grain-fed:</a:t>
            </a:r>
          </a:p>
          <a:p>
            <a:r>
              <a:rPr lang="en-US" dirty="0" smtClean="0"/>
              <a:t>Moved to a feed yard &amp; fed an optimized diet</a:t>
            </a:r>
          </a:p>
          <a:p>
            <a:r>
              <a:rPr lang="en-US" dirty="0" smtClean="0"/>
              <a:t>Harvested after 120-180 days</a:t>
            </a:r>
          </a:p>
          <a:p>
            <a:pPr marL="0" indent="0">
              <a:buNone/>
            </a:pPr>
            <a:r>
              <a:rPr lang="en-US" b="1" dirty="0">
                <a:solidFill>
                  <a:schemeClr val="accent1"/>
                </a:solidFill>
              </a:rPr>
              <a:t>Grass-fed:</a:t>
            </a:r>
          </a:p>
          <a:p>
            <a:r>
              <a:rPr lang="en-US" dirty="0" smtClean="0"/>
              <a:t>Continues to eat forages</a:t>
            </a:r>
          </a:p>
          <a:p>
            <a:r>
              <a:rPr lang="en-US" dirty="0" smtClean="0"/>
              <a:t>Harvested when market weight (1-2 years later)</a:t>
            </a:r>
          </a:p>
          <a:p>
            <a:pPr marL="0" indent="0">
              <a:buNone/>
            </a:pPr>
            <a:endParaRPr lang="en-US" b="1" dirty="0">
              <a:solidFill>
                <a:schemeClr val="accent1"/>
              </a:solidFill>
            </a:endParaRPr>
          </a:p>
        </p:txBody>
      </p:sp>
    </p:spTree>
    <p:extLst>
      <p:ext uri="{BB962C8B-B14F-4D97-AF65-F5344CB8AC3E}">
        <p14:creationId xmlns:p14="http://schemas.microsoft.com/office/powerpoint/2010/main" val="24570281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Feed differences</a:t>
            </a:r>
            <a:endParaRPr lang="en-US" dirty="0"/>
          </a:p>
        </p:txBody>
      </p:sp>
      <p:sp>
        <p:nvSpPr>
          <p:cNvPr id="3" name="Text Placeholder 2"/>
          <p:cNvSpPr>
            <a:spLocks noGrp="1"/>
          </p:cNvSpPr>
          <p:nvPr>
            <p:ph type="body" idx="1"/>
          </p:nvPr>
        </p:nvSpPr>
        <p:spPr/>
        <p:txBody>
          <a:bodyPr/>
          <a:lstStyle/>
          <a:p>
            <a:r>
              <a:rPr lang="en-US" dirty="0" smtClean="0"/>
              <a:t>Grain-fed</a:t>
            </a:r>
            <a:endParaRPr lang="en-US" dirty="0"/>
          </a:p>
        </p:txBody>
      </p:sp>
      <p:sp>
        <p:nvSpPr>
          <p:cNvPr id="4" name="Content Placeholder 3"/>
          <p:cNvSpPr>
            <a:spLocks noGrp="1"/>
          </p:cNvSpPr>
          <p:nvPr>
            <p:ph sz="half" idx="2"/>
          </p:nvPr>
        </p:nvSpPr>
        <p:spPr/>
        <p:txBody>
          <a:bodyPr/>
          <a:lstStyle/>
          <a:p>
            <a:r>
              <a:rPr lang="en-US" dirty="0" smtClean="0"/>
              <a:t>Corn</a:t>
            </a:r>
          </a:p>
          <a:p>
            <a:r>
              <a:rPr lang="en-US" dirty="0" smtClean="0"/>
              <a:t>Silage</a:t>
            </a:r>
          </a:p>
          <a:p>
            <a:r>
              <a:rPr lang="en-US" dirty="0" smtClean="0"/>
              <a:t>Distiller’s grains (protein)</a:t>
            </a:r>
          </a:p>
          <a:p>
            <a:r>
              <a:rPr lang="en-US" dirty="0" smtClean="0"/>
              <a:t>Hay and forage</a:t>
            </a:r>
          </a:p>
          <a:p>
            <a:endParaRPr lang="en-US" dirty="0"/>
          </a:p>
          <a:p>
            <a:r>
              <a:rPr lang="en-US" dirty="0" smtClean="0"/>
              <a:t>Free-choice, fed twice daily</a:t>
            </a:r>
          </a:p>
          <a:p>
            <a:r>
              <a:rPr lang="en-US" dirty="0" smtClean="0"/>
              <a:t>Free access to water</a:t>
            </a:r>
            <a:endParaRPr lang="en-US" dirty="0"/>
          </a:p>
        </p:txBody>
      </p:sp>
      <p:sp>
        <p:nvSpPr>
          <p:cNvPr id="5" name="Text Placeholder 4"/>
          <p:cNvSpPr>
            <a:spLocks noGrp="1"/>
          </p:cNvSpPr>
          <p:nvPr>
            <p:ph type="body" sz="quarter" idx="3"/>
          </p:nvPr>
        </p:nvSpPr>
        <p:spPr/>
        <p:txBody>
          <a:bodyPr/>
          <a:lstStyle/>
          <a:p>
            <a:r>
              <a:rPr lang="en-US" dirty="0" smtClean="0"/>
              <a:t>Grass-fed</a:t>
            </a:r>
            <a:endParaRPr lang="en-US" dirty="0"/>
          </a:p>
        </p:txBody>
      </p:sp>
      <p:sp>
        <p:nvSpPr>
          <p:cNvPr id="6" name="Content Placeholder 5"/>
          <p:cNvSpPr>
            <a:spLocks noGrp="1"/>
          </p:cNvSpPr>
          <p:nvPr>
            <p:ph sz="quarter" idx="4"/>
          </p:nvPr>
        </p:nvSpPr>
        <p:spPr/>
        <p:txBody>
          <a:bodyPr/>
          <a:lstStyle/>
          <a:p>
            <a:r>
              <a:rPr lang="en-US" dirty="0" smtClean="0"/>
              <a:t>Grass and other plants</a:t>
            </a:r>
          </a:p>
          <a:p>
            <a:r>
              <a:rPr lang="en-US" dirty="0" smtClean="0"/>
              <a:t>Often supplemented with silage or hay, especially in winter</a:t>
            </a:r>
          </a:p>
          <a:p>
            <a:endParaRPr lang="en-US" dirty="0"/>
          </a:p>
          <a:p>
            <a:endParaRPr lang="en-US" dirty="0" smtClean="0"/>
          </a:p>
          <a:p>
            <a:r>
              <a:rPr lang="en-US" dirty="0" smtClean="0"/>
              <a:t>Free-choice</a:t>
            </a:r>
          </a:p>
          <a:p>
            <a:r>
              <a:rPr lang="en-US" dirty="0" smtClean="0"/>
              <a:t>Free </a:t>
            </a:r>
            <a:r>
              <a:rPr lang="en-US" dirty="0"/>
              <a:t>access to water</a:t>
            </a:r>
          </a:p>
          <a:p>
            <a:endParaRPr lang="en-US" dirty="0"/>
          </a:p>
        </p:txBody>
      </p:sp>
    </p:spTree>
    <p:extLst>
      <p:ext uri="{BB962C8B-B14F-4D97-AF65-F5344CB8AC3E}">
        <p14:creationId xmlns:p14="http://schemas.microsoft.com/office/powerpoint/2010/main" val="34363425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dirty="0" smtClean="0"/>
              <a:t>Nutritional differences</a:t>
            </a:r>
            <a:endParaRPr lang="en-US" sz="5400" dirty="0"/>
          </a:p>
        </p:txBody>
      </p:sp>
      <p:sp>
        <p:nvSpPr>
          <p:cNvPr id="8" name="Text Placeholder 7"/>
          <p:cNvSpPr>
            <a:spLocks noGrp="1"/>
          </p:cNvSpPr>
          <p:nvPr>
            <p:ph type="body" idx="1"/>
          </p:nvPr>
        </p:nvSpPr>
        <p:spPr>
          <a:xfrm>
            <a:off x="1069848" y="2480511"/>
            <a:ext cx="4754880" cy="640080"/>
          </a:xfrm>
        </p:spPr>
        <p:txBody>
          <a:bodyPr>
            <a:normAutofit/>
          </a:bodyPr>
          <a:lstStyle/>
          <a:p>
            <a:r>
              <a:rPr lang="en-US" dirty="0" smtClean="0">
                <a:solidFill>
                  <a:schemeClr val="accent1"/>
                </a:solidFill>
              </a:rPr>
              <a:t>Grain-fed</a:t>
            </a:r>
            <a:endParaRPr lang="en-US" dirty="0">
              <a:solidFill>
                <a:schemeClr val="accent1"/>
              </a:solidFill>
            </a:endParaRPr>
          </a:p>
        </p:txBody>
      </p:sp>
      <p:sp>
        <p:nvSpPr>
          <p:cNvPr id="3" name="Text Placeholder 2"/>
          <p:cNvSpPr>
            <a:spLocks noGrp="1"/>
          </p:cNvSpPr>
          <p:nvPr>
            <p:ph sz="half" idx="2"/>
          </p:nvPr>
        </p:nvSpPr>
        <p:spPr>
          <a:xfrm>
            <a:off x="1088136" y="3137019"/>
            <a:ext cx="4754880" cy="1267272"/>
          </a:xfrm>
        </p:spPr>
        <p:txBody>
          <a:bodyPr>
            <a:normAutofit/>
          </a:bodyPr>
          <a:lstStyle/>
          <a:p>
            <a:r>
              <a:rPr lang="en-US" dirty="0" smtClean="0"/>
              <a:t>Higher oleic acid (a healthy unsaturated fat)</a:t>
            </a:r>
          </a:p>
          <a:p>
            <a:r>
              <a:rPr lang="en-US" dirty="0" smtClean="0"/>
              <a:t>Lower saturated and trans fat</a:t>
            </a:r>
            <a:endParaRPr lang="en-US" dirty="0"/>
          </a:p>
        </p:txBody>
      </p:sp>
      <p:sp>
        <p:nvSpPr>
          <p:cNvPr id="9" name="Text Placeholder 8"/>
          <p:cNvSpPr>
            <a:spLocks noGrp="1"/>
          </p:cNvSpPr>
          <p:nvPr>
            <p:ph type="body" sz="quarter" idx="3"/>
          </p:nvPr>
        </p:nvSpPr>
        <p:spPr>
          <a:xfrm>
            <a:off x="6222492" y="2483829"/>
            <a:ext cx="4754880" cy="640080"/>
          </a:xfrm>
        </p:spPr>
        <p:txBody>
          <a:bodyPr/>
          <a:lstStyle/>
          <a:p>
            <a:r>
              <a:rPr lang="en-US" dirty="0" smtClean="0">
                <a:solidFill>
                  <a:schemeClr val="accent1"/>
                </a:solidFill>
              </a:rPr>
              <a:t>Grass-fed</a:t>
            </a:r>
            <a:endParaRPr lang="en-US" dirty="0">
              <a:solidFill>
                <a:schemeClr val="accent1"/>
              </a:solidFill>
            </a:endParaRPr>
          </a:p>
        </p:txBody>
      </p:sp>
      <p:sp>
        <p:nvSpPr>
          <p:cNvPr id="10" name="Content Placeholder 9"/>
          <p:cNvSpPr>
            <a:spLocks noGrp="1"/>
          </p:cNvSpPr>
          <p:nvPr>
            <p:ph sz="quarter" idx="4"/>
          </p:nvPr>
        </p:nvSpPr>
        <p:spPr>
          <a:xfrm>
            <a:off x="6265303" y="3135767"/>
            <a:ext cx="4374988" cy="2107083"/>
          </a:xfrm>
        </p:spPr>
        <p:txBody>
          <a:bodyPr>
            <a:normAutofit/>
          </a:bodyPr>
          <a:lstStyle/>
          <a:p>
            <a:r>
              <a:rPr lang="en-US" dirty="0"/>
              <a:t>Slightly </a:t>
            </a:r>
            <a:r>
              <a:rPr lang="en-US" dirty="0" smtClean="0"/>
              <a:t>higher % omega-3s </a:t>
            </a:r>
            <a:r>
              <a:rPr lang="en-US" dirty="0"/>
              <a:t>(healthy unsaturated fat)</a:t>
            </a:r>
          </a:p>
          <a:p>
            <a:r>
              <a:rPr lang="en-US" dirty="0"/>
              <a:t>Also higher </a:t>
            </a:r>
            <a:r>
              <a:rPr lang="en-US" dirty="0" smtClean="0"/>
              <a:t>% saturated </a:t>
            </a:r>
            <a:r>
              <a:rPr lang="en-US" dirty="0"/>
              <a:t>and trans </a:t>
            </a:r>
            <a:r>
              <a:rPr lang="en-US" dirty="0" smtClean="0"/>
              <a:t>fat</a:t>
            </a:r>
          </a:p>
          <a:p>
            <a:r>
              <a:rPr lang="en-US" dirty="0" smtClean="0"/>
              <a:t>Usually leaner than standard grain-fed</a:t>
            </a:r>
          </a:p>
          <a:p>
            <a:pPr marL="0" indent="0">
              <a:buNone/>
            </a:pPr>
            <a:endParaRPr lang="en-US" dirty="0"/>
          </a:p>
          <a:p>
            <a:endParaRPr lang="en-US" dirty="0"/>
          </a:p>
        </p:txBody>
      </p:sp>
      <p:sp>
        <p:nvSpPr>
          <p:cNvPr id="7" name="Footer Placeholder 6"/>
          <p:cNvSpPr>
            <a:spLocks noGrp="1"/>
          </p:cNvSpPr>
          <p:nvPr>
            <p:ph type="ftr" sz="quarter" idx="11"/>
          </p:nvPr>
        </p:nvSpPr>
        <p:spPr/>
        <p:txBody>
          <a:bodyPr/>
          <a:lstStyle/>
          <a:p>
            <a:r>
              <a:rPr lang="en-US" dirty="0" smtClean="0"/>
              <a:t>http://www.beefnutrition.org/CMDocs/BeefNutrition/Updated%20Materials/Beef%20and%20Health/BeefLipidsinPerspective.pdf,</a:t>
            </a:r>
            <a:r>
              <a:rPr lang="en-US" dirty="0" smtClean="0"/>
              <a:t> </a:t>
            </a:r>
            <a:r>
              <a:rPr lang="en-US" dirty="0"/>
              <a:t>http://www.beefmagazine.com/beef-quality/grass-fed-vs-grain-fed-ground-beef-no-difference-healthfulness</a:t>
            </a:r>
            <a:endParaRPr lang="en-US" dirty="0"/>
          </a:p>
        </p:txBody>
      </p:sp>
      <p:sp>
        <p:nvSpPr>
          <p:cNvPr id="11" name="TextBox 10"/>
          <p:cNvSpPr txBox="1"/>
          <p:nvPr/>
        </p:nvSpPr>
        <p:spPr>
          <a:xfrm>
            <a:off x="1088136" y="1889468"/>
            <a:ext cx="10067544" cy="646331"/>
          </a:xfrm>
          <a:prstGeom prst="rect">
            <a:avLst/>
          </a:prstGeom>
          <a:noFill/>
        </p:spPr>
        <p:txBody>
          <a:bodyPr wrap="square" rtlCol="0">
            <a:spAutoFit/>
          </a:bodyPr>
          <a:lstStyle/>
          <a:p>
            <a:r>
              <a:rPr lang="en-US" dirty="0" smtClean="0"/>
              <a:t>Sources conflict, but research studies have shown the following differences: </a:t>
            </a:r>
            <a:r>
              <a:rPr lang="en-US" dirty="0"/>
              <a:t/>
            </a:r>
            <a:br>
              <a:rPr lang="en-US" dirty="0"/>
            </a:br>
            <a:endParaRPr lang="en-US" dirty="0"/>
          </a:p>
        </p:txBody>
      </p:sp>
      <p:sp>
        <p:nvSpPr>
          <p:cNvPr id="12" name="TextBox 11"/>
          <p:cNvSpPr txBox="1"/>
          <p:nvPr/>
        </p:nvSpPr>
        <p:spPr>
          <a:xfrm>
            <a:off x="1069848" y="4527419"/>
            <a:ext cx="4930279" cy="923330"/>
          </a:xfrm>
          <a:prstGeom prst="rect">
            <a:avLst/>
          </a:prstGeom>
          <a:noFill/>
        </p:spPr>
        <p:txBody>
          <a:bodyPr wrap="square" rtlCol="0">
            <a:spAutoFit/>
          </a:bodyPr>
          <a:lstStyle/>
          <a:p>
            <a:r>
              <a:rPr lang="en-US" b="1" dirty="0" smtClean="0">
                <a:solidFill>
                  <a:schemeClr val="accent1"/>
                </a:solidFill>
              </a:rPr>
              <a:t>Nutrient content appears virtually the same between both types of meat with the same fat content.</a:t>
            </a:r>
            <a:endParaRPr lang="en-US" b="1" dirty="0">
              <a:solidFill>
                <a:schemeClr val="accent1"/>
              </a:solidFill>
            </a:endParaRPr>
          </a:p>
        </p:txBody>
      </p:sp>
    </p:spTree>
    <p:extLst>
      <p:ext uri="{BB962C8B-B14F-4D97-AF65-F5344CB8AC3E}">
        <p14:creationId xmlns:p14="http://schemas.microsoft.com/office/powerpoint/2010/main" val="3726960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Taste</a:t>
            </a:r>
            <a:endParaRPr lang="en-US" dirty="0"/>
          </a:p>
        </p:txBody>
      </p:sp>
      <p:sp>
        <p:nvSpPr>
          <p:cNvPr id="3" name="Text Placeholder 2"/>
          <p:cNvSpPr>
            <a:spLocks noGrp="1"/>
          </p:cNvSpPr>
          <p:nvPr>
            <p:ph type="body" idx="1"/>
          </p:nvPr>
        </p:nvSpPr>
        <p:spPr>
          <a:xfrm>
            <a:off x="1069848" y="2764813"/>
            <a:ext cx="4754880" cy="640080"/>
          </a:xfrm>
        </p:spPr>
        <p:txBody>
          <a:bodyPr/>
          <a:lstStyle/>
          <a:p>
            <a:r>
              <a:rPr lang="en-US" dirty="0" smtClean="0"/>
              <a:t>Grain-fed</a:t>
            </a:r>
            <a:endParaRPr lang="en-US" dirty="0"/>
          </a:p>
        </p:txBody>
      </p:sp>
      <p:sp>
        <p:nvSpPr>
          <p:cNvPr id="4" name="Content Placeholder 3"/>
          <p:cNvSpPr>
            <a:spLocks noGrp="1"/>
          </p:cNvSpPr>
          <p:nvPr>
            <p:ph sz="half" idx="2"/>
          </p:nvPr>
        </p:nvSpPr>
        <p:spPr>
          <a:xfrm>
            <a:off x="1069848" y="3404893"/>
            <a:ext cx="4754880" cy="2261062"/>
          </a:xfrm>
        </p:spPr>
        <p:txBody>
          <a:bodyPr/>
          <a:lstStyle/>
          <a:p>
            <a:r>
              <a:rPr lang="en-US" dirty="0" smtClean="0"/>
              <a:t>Usually full marbling, juicier</a:t>
            </a:r>
          </a:p>
          <a:p>
            <a:r>
              <a:rPr lang="en-US" dirty="0" smtClean="0"/>
              <a:t>Sweeter</a:t>
            </a:r>
          </a:p>
          <a:p>
            <a:r>
              <a:rPr lang="en-US" dirty="0" smtClean="0"/>
              <a:t>Richer flavor</a:t>
            </a:r>
          </a:p>
        </p:txBody>
      </p:sp>
      <p:sp>
        <p:nvSpPr>
          <p:cNvPr id="5" name="Text Placeholder 4"/>
          <p:cNvSpPr>
            <a:spLocks noGrp="1"/>
          </p:cNvSpPr>
          <p:nvPr>
            <p:ph type="body" sz="quarter" idx="3"/>
          </p:nvPr>
        </p:nvSpPr>
        <p:spPr>
          <a:xfrm>
            <a:off x="6364224" y="2827558"/>
            <a:ext cx="4754880" cy="640080"/>
          </a:xfrm>
        </p:spPr>
        <p:txBody>
          <a:bodyPr/>
          <a:lstStyle/>
          <a:p>
            <a:r>
              <a:rPr lang="en-US" dirty="0" smtClean="0"/>
              <a:t>Grass-fed</a:t>
            </a:r>
            <a:endParaRPr lang="en-US" dirty="0"/>
          </a:p>
        </p:txBody>
      </p:sp>
      <p:sp>
        <p:nvSpPr>
          <p:cNvPr id="6" name="Content Placeholder 5"/>
          <p:cNvSpPr>
            <a:spLocks noGrp="1"/>
          </p:cNvSpPr>
          <p:nvPr>
            <p:ph sz="quarter" idx="4"/>
          </p:nvPr>
        </p:nvSpPr>
        <p:spPr>
          <a:xfrm>
            <a:off x="6364224" y="3404893"/>
            <a:ext cx="4754880" cy="2261062"/>
          </a:xfrm>
        </p:spPr>
        <p:txBody>
          <a:bodyPr/>
          <a:lstStyle/>
          <a:p>
            <a:r>
              <a:rPr lang="en-US" dirty="0" smtClean="0"/>
              <a:t>Usually leaner and drier</a:t>
            </a:r>
          </a:p>
          <a:p>
            <a:r>
              <a:rPr lang="en-US" dirty="0" smtClean="0"/>
              <a:t>Mineral flavor</a:t>
            </a:r>
          </a:p>
          <a:p>
            <a:r>
              <a:rPr lang="en-US" dirty="0" smtClean="0"/>
              <a:t>Gamier</a:t>
            </a:r>
            <a:endParaRPr lang="en-US" dirty="0"/>
          </a:p>
        </p:txBody>
      </p:sp>
      <p:sp>
        <p:nvSpPr>
          <p:cNvPr id="8" name="Footer Placeholder 7"/>
          <p:cNvSpPr>
            <a:spLocks noGrp="1"/>
          </p:cNvSpPr>
          <p:nvPr>
            <p:ph type="ftr" sz="quarter" idx="11"/>
          </p:nvPr>
        </p:nvSpPr>
        <p:spPr/>
        <p:txBody>
          <a:bodyPr/>
          <a:lstStyle/>
          <a:p>
            <a:r>
              <a:rPr lang="en-US" smtClean="0"/>
              <a:t>https://www.mychicagosteak.com/steak-university/2016/05/12/grain-fed-vs-grass-fed-steaks/</a:t>
            </a:r>
            <a:endParaRPr lang="en-US" dirty="0"/>
          </a:p>
        </p:txBody>
      </p:sp>
      <p:sp>
        <p:nvSpPr>
          <p:cNvPr id="9" name="TextBox 8"/>
          <p:cNvSpPr txBox="1"/>
          <p:nvPr/>
        </p:nvSpPr>
        <p:spPr>
          <a:xfrm>
            <a:off x="1088136" y="1795549"/>
            <a:ext cx="10040112" cy="707886"/>
          </a:xfrm>
          <a:prstGeom prst="rect">
            <a:avLst/>
          </a:prstGeom>
          <a:noFill/>
        </p:spPr>
        <p:txBody>
          <a:bodyPr wrap="square" rtlCol="0">
            <a:spAutoFit/>
          </a:bodyPr>
          <a:lstStyle/>
          <a:p>
            <a:r>
              <a:rPr lang="en-US" sz="2000" b="1" dirty="0" smtClean="0">
                <a:solidFill>
                  <a:schemeClr val="accent1"/>
                </a:solidFill>
              </a:rPr>
              <a:t>Fat:</a:t>
            </a:r>
            <a:r>
              <a:rPr lang="en-US" sz="2000" dirty="0" smtClean="0"/>
              <a:t> More marbling = more juiciness, tenderness, and flavor. Grass-fed tends to be leaner and thus drier. </a:t>
            </a:r>
            <a:r>
              <a:rPr lang="en-US" sz="2000" dirty="0"/>
              <a:t> </a:t>
            </a:r>
            <a:r>
              <a:rPr lang="en-US" sz="2000" dirty="0" smtClean="0"/>
              <a:t>There are also taste differences at the same fat content level.</a:t>
            </a:r>
          </a:p>
        </p:txBody>
      </p:sp>
    </p:spTree>
    <p:extLst>
      <p:ext uri="{BB962C8B-B14F-4D97-AF65-F5344CB8AC3E}">
        <p14:creationId xmlns:p14="http://schemas.microsoft.com/office/powerpoint/2010/main" val="18081196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607288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dirty="0" smtClean="0"/>
              <a:t>Beef is a great source of important nutrients, especially protein</a:t>
            </a:r>
          </a:p>
          <a:p>
            <a:pPr marL="457200" indent="-457200">
              <a:buFont typeface="+mj-lt"/>
              <a:buAutoNum type="arabicPeriod"/>
            </a:pPr>
            <a:r>
              <a:rPr lang="en-US" dirty="0" smtClean="0"/>
              <a:t>Beef fats are healthy in moderation</a:t>
            </a:r>
          </a:p>
          <a:p>
            <a:pPr marL="457200" indent="-457200">
              <a:buFont typeface="+mj-lt"/>
              <a:buAutoNum type="arabicPeriod"/>
            </a:pPr>
            <a:r>
              <a:rPr lang="en-US" dirty="0" smtClean="0"/>
              <a:t>Grain-fed and grass-fed beef are similar in nutritional value</a:t>
            </a:r>
          </a:p>
          <a:p>
            <a:endParaRPr lang="en-US" dirty="0" smtClean="0"/>
          </a:p>
          <a:p>
            <a:endParaRPr lang="en-US" dirty="0" smtClean="0"/>
          </a:p>
          <a:p>
            <a:endParaRPr lang="en-US" dirty="0"/>
          </a:p>
        </p:txBody>
      </p:sp>
      <p:pic>
        <p:nvPicPr>
          <p:cNvPr id="4" name="Picture 3"/>
          <p:cNvPicPr>
            <a:picLocks noChangeAspect="1"/>
          </p:cNvPicPr>
          <p:nvPr/>
        </p:nvPicPr>
        <p:blipFill>
          <a:blip r:embed="rId3"/>
          <a:stretch>
            <a:fillRect/>
          </a:stretch>
        </p:blipFill>
        <p:spPr>
          <a:xfrm>
            <a:off x="1205345" y="3754755"/>
            <a:ext cx="4297680" cy="2417445"/>
          </a:xfrm>
          <a:prstGeom prst="rect">
            <a:avLst/>
          </a:prstGeom>
        </p:spPr>
      </p:pic>
      <p:sp>
        <p:nvSpPr>
          <p:cNvPr id="5" name="Footer Placeholder 4"/>
          <p:cNvSpPr>
            <a:spLocks noGrp="1"/>
          </p:cNvSpPr>
          <p:nvPr>
            <p:ph type="ftr" sz="quarter" idx="11"/>
          </p:nvPr>
        </p:nvSpPr>
        <p:spPr>
          <a:xfrm>
            <a:off x="1088135" y="6384175"/>
            <a:ext cx="9851413" cy="253734"/>
          </a:xfrm>
        </p:spPr>
        <p:txBody>
          <a:bodyPr/>
          <a:lstStyle/>
          <a:p>
            <a:r>
              <a:rPr lang="en-US" dirty="0" smtClean="0"/>
              <a:t>https://www.bettycrocker.com/recipes/grilled-beef-steaks/350166ba-818f-4e80-a79a-9582350a1ebb,</a:t>
            </a:r>
            <a:r>
              <a:rPr lang="en-US" dirty="0" smtClean="0"/>
              <a:t> </a:t>
            </a:r>
            <a:r>
              <a:rPr lang="en-US" dirty="0"/>
              <a:t>http://www.snakeriverfarms.com/traditional-ribeye-prime.html</a:t>
            </a:r>
            <a:endParaRPr lang="en-US" dirty="0"/>
          </a:p>
        </p:txBody>
      </p:sp>
      <p:pic>
        <p:nvPicPr>
          <p:cNvPr id="6" name="Picture 5"/>
          <p:cNvPicPr>
            <a:picLocks noChangeAspect="1"/>
          </p:cNvPicPr>
          <p:nvPr/>
        </p:nvPicPr>
        <p:blipFill>
          <a:blip r:embed="rId4"/>
          <a:stretch>
            <a:fillRect/>
          </a:stretch>
        </p:blipFill>
        <p:spPr>
          <a:xfrm>
            <a:off x="6289024" y="3754754"/>
            <a:ext cx="3453493" cy="2417445"/>
          </a:xfrm>
          <a:prstGeom prst="rect">
            <a:avLst/>
          </a:prstGeom>
        </p:spPr>
      </p:pic>
    </p:spTree>
    <p:extLst>
      <p:ext uri="{BB962C8B-B14F-4D97-AF65-F5344CB8AC3E}">
        <p14:creationId xmlns:p14="http://schemas.microsoft.com/office/powerpoint/2010/main" val="25721065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Text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1662646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sources</a:t>
            </a:r>
            <a:endParaRPr lang="en-US" dirty="0"/>
          </a:p>
        </p:txBody>
      </p:sp>
      <p:sp>
        <p:nvSpPr>
          <p:cNvPr id="5" name="Content Placeholder 4"/>
          <p:cNvSpPr>
            <a:spLocks noGrp="1"/>
          </p:cNvSpPr>
          <p:nvPr>
            <p:ph idx="1"/>
          </p:nvPr>
        </p:nvSpPr>
        <p:spPr/>
        <p:txBody>
          <a:bodyPr/>
          <a:lstStyle/>
          <a:p>
            <a:r>
              <a:rPr lang="en-US" dirty="0" smtClean="0">
                <a:hlinkClick r:id="rId2"/>
              </a:rPr>
              <a:t>https</a:t>
            </a:r>
            <a:r>
              <a:rPr lang="en-US" dirty="0">
                <a:hlinkClick r:id="rId2"/>
              </a:rPr>
              <a:t>://</a:t>
            </a:r>
            <a:r>
              <a:rPr lang="en-US" dirty="0" smtClean="0">
                <a:hlinkClick r:id="rId2"/>
              </a:rPr>
              <a:t>www.beefboard.org/pocket-guide/nutrition.html</a:t>
            </a:r>
            <a:endParaRPr lang="en-US" dirty="0"/>
          </a:p>
          <a:p>
            <a:r>
              <a:rPr lang="en-US" dirty="0" smtClean="0">
                <a:hlinkClick r:id="rId3"/>
              </a:rPr>
              <a:t>https</a:t>
            </a:r>
            <a:r>
              <a:rPr lang="en-US" dirty="0">
                <a:hlinkClick r:id="rId3"/>
              </a:rPr>
              <a:t>://</a:t>
            </a:r>
            <a:r>
              <a:rPr lang="en-US" dirty="0" smtClean="0">
                <a:hlinkClick r:id="rId3"/>
              </a:rPr>
              <a:t>www.beefitswhatsfordinner.com/nutrition/beef-nutrients</a:t>
            </a:r>
            <a:endParaRPr lang="en-US" dirty="0"/>
          </a:p>
          <a:p>
            <a:r>
              <a:rPr lang="en-US" dirty="0" smtClean="0">
                <a:hlinkClick r:id="rId4"/>
              </a:rPr>
              <a:t>https</a:t>
            </a:r>
            <a:r>
              <a:rPr lang="en-US" dirty="0">
                <a:hlinkClick r:id="rId4"/>
              </a:rPr>
              <a:t>://www.beefitswhatsfordinner.com/Media/BIWFD/Docs/proteins_are_not_created_equal.pdf</a:t>
            </a:r>
            <a:r>
              <a:rPr lang="en-US" dirty="0"/>
              <a:t> </a:t>
            </a:r>
            <a:endParaRPr lang="en-US" dirty="0" smtClean="0"/>
          </a:p>
          <a:p>
            <a:r>
              <a:rPr lang="en-US" dirty="0">
                <a:hlinkClick r:id="rId5"/>
              </a:rPr>
              <a:t>https://</a:t>
            </a:r>
            <a:r>
              <a:rPr lang="en-US" dirty="0" smtClean="0">
                <a:hlinkClick r:id="rId5"/>
              </a:rPr>
              <a:t>www.helpguide.org/articles/healthy-eating/choosing-healthy-fats.html</a:t>
            </a:r>
            <a:endParaRPr lang="en-US" dirty="0" smtClean="0"/>
          </a:p>
          <a:p>
            <a:r>
              <a:rPr lang="en-US" dirty="0">
                <a:hlinkClick r:id="rId6"/>
              </a:rPr>
              <a:t>http://</a:t>
            </a:r>
            <a:r>
              <a:rPr lang="en-US" dirty="0" smtClean="0">
                <a:hlinkClick r:id="rId6"/>
              </a:rPr>
              <a:t>www.beefnutrition.org/CMDocs/BeefNutrition/Updated%20Materials/Beef%20and%20Health/BeefLipidsinPerspective.pdf</a:t>
            </a:r>
            <a:endParaRPr lang="en-US" dirty="0" smtClean="0"/>
          </a:p>
          <a:p>
            <a:r>
              <a:rPr lang="en-US" dirty="0">
                <a:hlinkClick r:id="rId7"/>
              </a:rPr>
              <a:t>https://www.beefresearch.org/CMDocs/BeefResearch/Nutrition_Research_Brief/Impact%20of%20Grass%20-%</a:t>
            </a:r>
            <a:r>
              <a:rPr lang="en-US" dirty="0" smtClean="0">
                <a:hlinkClick r:id="rId7"/>
              </a:rPr>
              <a:t>20Forage%20Feeding%20Versus%20Grain%20Finishing%20on%20Beef%20Nutrients.pdf</a:t>
            </a:r>
            <a:r>
              <a:rPr lang="en-US" dirty="0" smtClean="0"/>
              <a:t> </a:t>
            </a:r>
          </a:p>
          <a:p>
            <a:endParaRPr lang="en-US" dirty="0" smtClean="0"/>
          </a:p>
          <a:p>
            <a:endParaRPr lang="en-US" dirty="0"/>
          </a:p>
          <a:p>
            <a:endParaRPr lang="en-US" dirty="0"/>
          </a:p>
        </p:txBody>
      </p:sp>
    </p:spTree>
    <p:extLst>
      <p:ext uri="{BB962C8B-B14F-4D97-AF65-F5344CB8AC3E}">
        <p14:creationId xmlns:p14="http://schemas.microsoft.com/office/powerpoint/2010/main" val="356165184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2209</TotalTime>
  <Words>639</Words>
  <Application>Microsoft Office PowerPoint</Application>
  <PresentationFormat>Widescreen</PresentationFormat>
  <Paragraphs>129</Paragraphs>
  <Slides>16</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Rockwell</vt:lpstr>
      <vt:lpstr>Rockwell Condensed</vt:lpstr>
      <vt:lpstr>Wingdings</vt:lpstr>
      <vt:lpstr>Wood Type</vt:lpstr>
      <vt:lpstr>Beef and Nutrition</vt:lpstr>
      <vt:lpstr>Terms</vt:lpstr>
      <vt:lpstr>Nutrients in Beef</vt:lpstr>
      <vt:lpstr>Protein</vt:lpstr>
      <vt:lpstr>Fat</vt:lpstr>
      <vt:lpstr>Fat</vt:lpstr>
      <vt:lpstr>Other nutrients</vt:lpstr>
      <vt:lpstr>Grain-fed vs. Grass-fed </vt:lpstr>
      <vt:lpstr>Production differences</vt:lpstr>
      <vt:lpstr>Feed differences</vt:lpstr>
      <vt:lpstr>Nutritional differences</vt:lpstr>
      <vt:lpstr>Taste</vt:lpstr>
      <vt:lpstr>conclusions</vt:lpstr>
      <vt:lpstr>conclusions</vt:lpstr>
      <vt:lpstr>Questions?</vt:lpstr>
      <vt:lpstr>sources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Beef and Nutrition</dc:title>
  <dc:creator>Sarah Kreutner</dc:creator>
  <cp:lastModifiedBy>Sarah Kreutner</cp:lastModifiedBy>
  <cp:revision>24</cp:revision>
  <dcterms:created xsi:type="dcterms:W3CDTF">2017-11-26T16:23:45Z</dcterms:created>
  <dcterms:modified xsi:type="dcterms:W3CDTF">2017-11-28T05:12:46Z</dcterms:modified>
</cp:coreProperties>
</file>